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705" r:id="rId2"/>
    <p:sldId id="700" r:id="rId3"/>
    <p:sldId id="258" r:id="rId4"/>
    <p:sldId id="270" r:id="rId5"/>
    <p:sldId id="266" r:id="rId6"/>
    <p:sldId id="274" r:id="rId7"/>
    <p:sldId id="703" r:id="rId8"/>
    <p:sldId id="704" r:id="rId9"/>
  </p:sldIdLst>
  <p:sldSz cx="12192000" cy="6858000"/>
  <p:notesSz cx="9926638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2D920-F24E-4DCC-A700-6C9B322DBC0E}" type="datetimeFigureOut">
              <a:rPr lang="zh-TW" altLang="en-US" smtClean="0"/>
              <a:t>2024/9/26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05125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300412"/>
            <a:ext cx="794131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911"/>
            <a:ext cx="4301543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513911"/>
            <a:ext cx="4301543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0A5AB-229D-4288-9F3B-CA9E7D26C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4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60F69-5F52-4D59-8E6C-D976104DA97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73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60F69-5F52-4D59-8E6C-D976104DA97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99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60F69-5F52-4D59-8E6C-D976104DA97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075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60F69-5F52-4D59-8E6C-D976104DA97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48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gray">
          <a:xfrm>
            <a:off x="0" y="0"/>
            <a:ext cx="12192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sz="1800"/>
          </a:p>
        </p:txBody>
      </p:sp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48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sp>
        <p:nvSpPr>
          <p:cNvPr id="14" name="Line 1031">
            <a:extLst>
              <a:ext uri="{FF2B5EF4-FFF2-40B4-BE49-F238E27FC236}">
                <a16:creationId xmlns:a16="http://schemas.microsoft.com/office/drawing/2014/main" id="{4AA6F65C-F003-456E-B9C4-FE7624A895E0}"/>
              </a:ext>
            </a:extLst>
          </p:cNvPr>
          <p:cNvSpPr>
            <a:spLocks noChangeShapeType="1"/>
          </p:cNvSpPr>
          <p:nvPr userDrawn="1"/>
        </p:nvSpPr>
        <p:spPr bwMode="gray">
          <a:xfrm>
            <a:off x="1524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800"/>
          </a:p>
        </p:txBody>
      </p:sp>
      <p:sp>
        <p:nvSpPr>
          <p:cNvPr id="15" name="Rectangle 1032">
            <a:extLst>
              <a:ext uri="{FF2B5EF4-FFF2-40B4-BE49-F238E27FC236}">
                <a16:creationId xmlns:a16="http://schemas.microsoft.com/office/drawing/2014/main" id="{0927A57F-5DB0-4505-BC09-CEF85FADD04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19201" y="3702050"/>
            <a:ext cx="9596967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666" y="231258"/>
            <a:ext cx="2489606" cy="15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551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5651" y="290513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82097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96400" y="290513"/>
            <a:ext cx="2692400" cy="5827712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290513"/>
            <a:ext cx="7874000" cy="58277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807061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5651" y="290513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0989333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gray">
          <a:xfrm>
            <a:off x="1524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HK" altLang="en-US" sz="1800" dirty="0">
              <a:ea typeface="微軟正黑體" panose="020B0604030504040204" pitchFamily="34" charset="-12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1219201" y="3702050"/>
            <a:ext cx="9596967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lIns="91349" tIns="45674" rIns="91349" bIns="45674" anchor="ctr"/>
          <a:lstStyle>
            <a:lvl1pPr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TW" sz="2400" b="0" dirty="0">
              <a:solidFill>
                <a:schemeClr val="tx1"/>
              </a:solidFill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grpSp>
        <p:nvGrpSpPr>
          <p:cNvPr id="7" name="Group 15"/>
          <p:cNvGrpSpPr>
            <a:grpSpLocks/>
          </p:cNvGrpSpPr>
          <p:nvPr userDrawn="1"/>
        </p:nvGrpSpPr>
        <p:grpSpPr bwMode="auto">
          <a:xfrm>
            <a:off x="1631951" y="1339852"/>
            <a:ext cx="8930216" cy="1509713"/>
            <a:chOff x="0" y="2633"/>
            <a:chExt cx="4219" cy="951"/>
          </a:xfrm>
        </p:grpSpPr>
        <p:sp>
          <p:nvSpPr>
            <p:cNvPr id="8" name="Rectangle 12"/>
            <p:cNvSpPr>
              <a:spLocks noChangeArrowheads="1"/>
            </p:cNvSpPr>
            <p:nvPr userDrawn="1"/>
          </p:nvSpPr>
          <p:spPr bwMode="gray">
            <a:xfrm>
              <a:off x="0" y="2633"/>
              <a:ext cx="4219" cy="4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endParaRPr lang="zh-TW" altLang="en-US" sz="4000" dirty="0">
                <a:ea typeface="微軟正黑體" panose="020B0604030504040204" pitchFamily="34" charset="-120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 userDrawn="1"/>
          </p:nvSpPr>
          <p:spPr bwMode="gray">
            <a:xfrm>
              <a:off x="0" y="2633"/>
              <a:ext cx="4219" cy="9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1349" tIns="45674" rIns="91349" bIns="45674" anchor="ctr"/>
            <a:lstStyle>
              <a:lvl1pPr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zh-TW" sz="900" dirty="0">
                  <a:solidFill>
                    <a:srgbClr val="003333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  </a:t>
              </a:r>
              <a:r>
                <a:rPr kumimoji="1" lang="en-US" altLang="zh-TW" sz="9300" dirty="0">
                  <a:solidFill>
                    <a:srgbClr val="003333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 </a:t>
              </a:r>
              <a:r>
                <a:rPr kumimoji="1" lang="en-US" altLang="zh-TW" sz="900" dirty="0">
                  <a:solidFill>
                    <a:srgbClr val="003333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sp>
        <p:nvSpPr>
          <p:cNvPr id="1536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63125" y="1234381"/>
            <a:ext cx="10993221" cy="161518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algn="ctr">
              <a:defRPr/>
            </a:pPr>
            <a:r>
              <a:rPr lang="zh-TW" altLang="en-US" sz="4400" kern="0" dirty="0">
                <a:solidFill>
                  <a:schemeClr val="tx1"/>
                </a:solidFill>
              </a:rPr>
              <a:t>網上校管系統簡介會</a:t>
            </a:r>
            <a:br>
              <a:rPr lang="en-US" altLang="zh-TW" sz="4400" kern="0" dirty="0">
                <a:solidFill>
                  <a:schemeClr val="tx1"/>
                </a:solidFill>
              </a:rPr>
            </a:br>
            <a:endParaRPr lang="en-US" altLang="zh-TW" sz="2800" kern="0" dirty="0">
              <a:solidFill>
                <a:schemeClr val="tx1"/>
              </a:solidFill>
            </a:endParaRPr>
          </a:p>
        </p:txBody>
      </p:sp>
      <p:sp>
        <p:nvSpPr>
          <p:cNvPr id="15" name="Rectangle 10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0496" y="6273800"/>
            <a:ext cx="1195851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B3C8E2D-E91C-4BBB-B7BA-C2875630DAEF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768058" y="2924945"/>
            <a:ext cx="10991849" cy="884237"/>
          </a:xfrm>
        </p:spPr>
        <p:txBody>
          <a:bodyPr/>
          <a:lstStyle>
            <a:lvl1pPr marL="0" indent="0" algn="ctr">
              <a:buNone/>
              <a:defRPr sz="44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zh-HK" altLang="en-US" dirty="0"/>
          </a:p>
        </p:txBody>
      </p:sp>
      <p:sp>
        <p:nvSpPr>
          <p:cNvPr id="18" name="內容版面配置區 2"/>
          <p:cNvSpPr>
            <a:spLocks noGrp="1"/>
          </p:cNvSpPr>
          <p:nvPr>
            <p:ph sz="quarter" idx="14"/>
          </p:nvPr>
        </p:nvSpPr>
        <p:spPr>
          <a:xfrm>
            <a:off x="768781" y="3900873"/>
            <a:ext cx="10991849" cy="884237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236990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5651" y="290513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85101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5651" y="290513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4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2100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80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700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871413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335637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5651" y="290513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51582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651" y="290513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383043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5651" y="290513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77307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6312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574067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466104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2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ECBCD9A-6C32-4240-85A1-C69636F5A6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378" y="3019838"/>
            <a:ext cx="1499746" cy="4060288"/>
          </a:xfrm>
          <a:prstGeom prst="rect">
            <a:avLst/>
          </a:prstGeom>
        </p:spPr>
      </p:pic>
      <p:sp>
        <p:nvSpPr>
          <p:cNvPr id="12" name="Text Box 1039">
            <a:extLst>
              <a:ext uri="{FF2B5EF4-FFF2-40B4-BE49-F238E27FC236}">
                <a16:creationId xmlns:a16="http://schemas.microsoft.com/office/drawing/2014/main" id="{17DA070A-AB73-4D5C-B7BB-D88D17956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53200"/>
            <a:ext cx="12192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itchFamily="34" charset="0"/>
              </a:rPr>
              <a:t>Systems and Information Management Section                                                                                                                                       </a:t>
            </a:r>
            <a:fld id="{31E2B235-92EF-45A9-A86E-39DDFF18DA9B}" type="slidenum">
              <a:rPr kumimoji="1" lang="en-US" altLang="zh-TW" sz="1400" b="0">
                <a:solidFill>
                  <a:srgbClr val="0099FF"/>
                </a:solidFill>
                <a:latin typeface="Tahoma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itchFamily="34" charset="0"/>
            </a:endParaRP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55851" y="25400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2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260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800" dirty="0">
          <a:solidFill>
            <a:srgbClr val="660066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2400" dirty="0">
          <a:solidFill>
            <a:srgbClr val="9900CC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2000" dirty="0">
          <a:solidFill>
            <a:srgbClr val="6600CC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2800" dirty="0">
          <a:solidFill>
            <a:srgbClr val="333399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995680" y="2616201"/>
            <a:ext cx="8200641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zh-HK" altLang="zh-TW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啟動從「統一登入系統」登入「網上校管系統」</a:t>
            </a: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的</a:t>
            </a:r>
            <a:endParaRPr lang="zh-TW" altLang="zh-TW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993818" y="1524181"/>
            <a:ext cx="4204365" cy="865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5"/>
              </a:lnSpc>
            </a:pP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如何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092288" y="4864468"/>
            <a:ext cx="2007425" cy="454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2"/>
              </a:lnSpc>
            </a:pPr>
            <a:r>
              <a:rPr lang="zh-HK" altLang="zh-TW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設定</a:t>
            </a:r>
            <a:endParaRPr lang="zh-TW" altLang="zh-TW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>
            <a:extLst>
              <a:ext uri="{FF2B5EF4-FFF2-40B4-BE49-F238E27FC236}">
                <a16:creationId xmlns:a16="http://schemas.microsoft.com/office/drawing/2014/main" id="{D26E368A-0281-4845-B395-D45CF5FCBD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1943" y="1591301"/>
            <a:ext cx="5111750" cy="4443793"/>
          </a:xfrm>
          <a:prstGeom prst="rect">
            <a:avLst/>
          </a:prstGeom>
        </p:spPr>
      </p:pic>
      <p:pic>
        <p:nvPicPr>
          <p:cNvPr id="6" name="Picture 31">
            <a:extLst>
              <a:ext uri="{FF2B5EF4-FFF2-40B4-BE49-F238E27FC236}">
                <a16:creationId xmlns:a16="http://schemas.microsoft.com/office/drawing/2014/main" id="{AC30B599-9071-491E-95B4-E7EAEDE79F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981" y="5266699"/>
            <a:ext cx="5837550" cy="1039048"/>
          </a:xfrm>
          <a:prstGeom prst="rect">
            <a:avLst/>
          </a:prstGeom>
        </p:spPr>
      </p:pic>
      <p:grpSp>
        <p:nvGrpSpPr>
          <p:cNvPr id="8" name="Group 32">
            <a:extLst>
              <a:ext uri="{FF2B5EF4-FFF2-40B4-BE49-F238E27FC236}">
                <a16:creationId xmlns:a16="http://schemas.microsoft.com/office/drawing/2014/main" id="{28A9758C-080B-40AD-90A8-2B3EC4D09EFB}"/>
              </a:ext>
            </a:extLst>
          </p:cNvPr>
          <p:cNvGrpSpPr/>
          <p:nvPr/>
        </p:nvGrpSpPr>
        <p:grpSpPr>
          <a:xfrm>
            <a:off x="7748509" y="3057747"/>
            <a:ext cx="586032" cy="589246"/>
            <a:chOff x="10955071" y="4166766"/>
            <a:chExt cx="879048" cy="883869"/>
          </a:xfrm>
          <a:solidFill>
            <a:srgbClr val="CCCCFF"/>
          </a:solidFill>
          <a:effectLst>
            <a:glow rad="228600">
              <a:srgbClr val="9966FF">
                <a:alpha val="40000"/>
              </a:srgbClr>
            </a:glow>
          </a:effectLst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6EDC0641-235A-4FA5-BFB7-C78BFBC6CF5B}"/>
                </a:ext>
              </a:extLst>
            </p:cNvPr>
            <p:cNvSpPr/>
            <p:nvPr/>
          </p:nvSpPr>
          <p:spPr>
            <a:xfrm>
              <a:off x="10955071" y="4166766"/>
              <a:ext cx="879048" cy="883869"/>
            </a:xfrm>
            <a:prstGeom prst="flowChartConnector">
              <a:avLst/>
            </a:prstGeom>
            <a:grpFill/>
          </p:spPr>
        </p: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B75DE31D-4642-4637-95AE-81E062FB2DDF}"/>
                </a:ext>
              </a:extLst>
            </p:cNvPr>
            <p:cNvSpPr txBox="1"/>
            <p:nvPr/>
          </p:nvSpPr>
          <p:spPr>
            <a:xfrm>
              <a:off x="11118525" y="4403884"/>
              <a:ext cx="552131" cy="37087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06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5" b="1" i="0" u="none" strike="noStrike" kern="1200" cap="none" spc="0" normalizeH="0" baseline="0" noProof="0" dirty="0">
                  <a:ln>
                    <a:noFill/>
                  </a:ln>
                  <a:solidFill>
                    <a:srgbClr val="0D776C"/>
                  </a:solidFill>
                  <a:effectLst/>
                  <a:uLnTx/>
                  <a:uFillTx/>
                  <a:latin typeface="Open Sans Bold"/>
                  <a:ea typeface="+mn-ea"/>
                  <a:cs typeface="+mn-cs"/>
                </a:rPr>
                <a:t>01</a:t>
              </a:r>
            </a:p>
          </p:txBody>
        </p:sp>
      </p:grpSp>
      <p:sp>
        <p:nvSpPr>
          <p:cNvPr id="11" name="TextBox 21">
            <a:extLst>
              <a:ext uri="{FF2B5EF4-FFF2-40B4-BE49-F238E27FC236}">
                <a16:creationId xmlns:a16="http://schemas.microsoft.com/office/drawing/2014/main" id="{CC00DFE3-B7FD-4E84-A52C-9E940CE29F6F}"/>
              </a:ext>
            </a:extLst>
          </p:cNvPr>
          <p:cNvSpPr txBox="1"/>
          <p:nvPr/>
        </p:nvSpPr>
        <p:spPr>
          <a:xfrm>
            <a:off x="7847540" y="3815010"/>
            <a:ext cx="325379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學校須於「網上校管系統」的「</a:t>
            </a:r>
            <a:r>
              <a:rPr kumimoji="0" lang="zh-HK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系統保安＞設定＞系統設定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」</a:t>
            </a:r>
            <a:r>
              <a:rPr kumimoji="0" lang="zh-HK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的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「</a:t>
            </a:r>
            <a:r>
              <a:rPr kumimoji="0" lang="zh-HK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一般設定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」</a:t>
            </a: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中，選擇 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「</a:t>
            </a:r>
            <a:r>
              <a:rPr kumimoji="0" lang="zh-HK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啟動容許從統一登入系統登入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」</a:t>
            </a:r>
            <a:r>
              <a:rPr kumimoji="0" lang="zh-HK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的選項。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531" y="1857628"/>
            <a:ext cx="1866900" cy="990600"/>
          </a:xfrm>
          <a:prstGeom prst="rect">
            <a:avLst/>
          </a:prstGeom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245CBE0A-1D4F-49DE-A763-00455A88EEDC}"/>
              </a:ext>
            </a:extLst>
          </p:cNvPr>
          <p:cNvSpPr txBox="1">
            <a:spLocks/>
          </p:cNvSpPr>
          <p:nvPr/>
        </p:nvSpPr>
        <p:spPr>
          <a:xfrm>
            <a:off x="2079441" y="203681"/>
            <a:ext cx="95504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zh-TW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609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如何啟動從「統一登入系統」登入「網上校管系統」的設定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8078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9"/>
          <p:cNvSpPr/>
          <p:nvPr/>
        </p:nvSpPr>
        <p:spPr>
          <a:xfrm>
            <a:off x="6102263" y="1171600"/>
            <a:ext cx="752377" cy="824317"/>
          </a:xfrm>
          <a:custGeom>
            <a:avLst/>
            <a:gdLst/>
            <a:ahLst/>
            <a:cxnLst/>
            <a:rect l="l" t="t" r="r" b="b"/>
            <a:pathLst>
              <a:path w="1128566" h="1236476">
                <a:moveTo>
                  <a:pt x="0" y="0"/>
                </a:moveTo>
                <a:lnTo>
                  <a:pt x="1128565" y="0"/>
                </a:lnTo>
                <a:lnTo>
                  <a:pt x="1128565" y="1236477"/>
                </a:lnTo>
                <a:lnTo>
                  <a:pt x="0" y="123647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CE87D3CD-F9C0-4B9C-B2C6-EA91EB8C9658}"/>
              </a:ext>
            </a:extLst>
          </p:cNvPr>
          <p:cNvSpPr txBox="1"/>
          <p:nvPr/>
        </p:nvSpPr>
        <p:spPr>
          <a:xfrm>
            <a:off x="2098698" y="2519600"/>
            <a:ext cx="501810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學校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需要以校長或學校行政主戶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(MSA, Master S</a:t>
            </a:r>
            <a:r>
              <a:rPr lang="en-US" altLang="zh-TW" sz="2400" noProof="0" dirty="0">
                <a:solidFill>
                  <a:srgbClr val="3333CC"/>
                </a:solidFill>
                <a:latin typeface="Arial"/>
              </a:rPr>
              <a:t>chool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Administrator)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的戶口進入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「統一登入系統」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內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的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「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更改</a:t>
            </a:r>
            <a:r>
              <a:rPr kumimoji="0" lang="en-US" altLang="zh-TW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WebSAMS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相關設定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」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的版面</a:t>
            </a:r>
          </a:p>
        </p:txBody>
      </p:sp>
      <p:pic>
        <p:nvPicPr>
          <p:cNvPr id="36" name="Picture 26">
            <a:extLst>
              <a:ext uri="{FF2B5EF4-FFF2-40B4-BE49-F238E27FC236}">
                <a16:creationId xmlns:a16="http://schemas.microsoft.com/office/drawing/2014/main" id="{F62FCCEB-D71E-408C-BF3A-C19887598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775" y="1353071"/>
            <a:ext cx="2689225" cy="3511550"/>
          </a:xfrm>
          <a:prstGeom prst="rect">
            <a:avLst/>
          </a:prstGeom>
        </p:spPr>
      </p:pic>
      <p:pic>
        <p:nvPicPr>
          <p:cNvPr id="37" name="Picture 77">
            <a:extLst>
              <a:ext uri="{FF2B5EF4-FFF2-40B4-BE49-F238E27FC236}">
                <a16:creationId xmlns:a16="http://schemas.microsoft.com/office/drawing/2014/main" id="{5EFA1EBE-060B-4DC2-89B0-F9AB4CAE4E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571" y="3049270"/>
            <a:ext cx="2181619" cy="4882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1642" y="1627335"/>
            <a:ext cx="2773017" cy="590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Group 32">
            <a:extLst>
              <a:ext uri="{FF2B5EF4-FFF2-40B4-BE49-F238E27FC236}">
                <a16:creationId xmlns:a16="http://schemas.microsoft.com/office/drawing/2014/main" id="{28A9758C-080B-40AD-90A8-2B3EC4D09EFB}"/>
              </a:ext>
            </a:extLst>
          </p:cNvPr>
          <p:cNvGrpSpPr/>
          <p:nvPr/>
        </p:nvGrpSpPr>
        <p:grpSpPr>
          <a:xfrm>
            <a:off x="1265497" y="2519600"/>
            <a:ext cx="586032" cy="589246"/>
            <a:chOff x="10955067" y="4166768"/>
            <a:chExt cx="879048" cy="883869"/>
          </a:xfrm>
          <a:solidFill>
            <a:srgbClr val="CCCCFF"/>
          </a:solidFill>
          <a:effectLst>
            <a:glow rad="228600">
              <a:srgbClr val="9966FF">
                <a:alpha val="40000"/>
              </a:srgbClr>
            </a:glow>
          </a:effectLst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6EDC0641-235A-4FA5-BFB7-C78BFBC6CF5B}"/>
                </a:ext>
              </a:extLst>
            </p:cNvPr>
            <p:cNvSpPr/>
            <p:nvPr/>
          </p:nvSpPr>
          <p:spPr>
            <a:xfrm>
              <a:off x="10955067" y="4166768"/>
              <a:ext cx="879048" cy="883869"/>
            </a:xfrm>
            <a:prstGeom prst="flowChartConnector">
              <a:avLst/>
            </a:prstGeom>
            <a:grpFill/>
          </p:spPr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B75DE31D-4642-4637-95AE-81E062FB2DDF}"/>
                </a:ext>
              </a:extLst>
            </p:cNvPr>
            <p:cNvSpPr txBox="1"/>
            <p:nvPr/>
          </p:nvSpPr>
          <p:spPr>
            <a:xfrm>
              <a:off x="11118525" y="4403884"/>
              <a:ext cx="552131" cy="37087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06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5" b="1" i="0" u="none" strike="noStrike" kern="1200" cap="none" spc="0" normalizeH="0" baseline="0" noProof="0" dirty="0">
                  <a:ln>
                    <a:noFill/>
                  </a:ln>
                  <a:solidFill>
                    <a:srgbClr val="0D776C"/>
                  </a:solidFill>
                  <a:effectLst/>
                  <a:uLnTx/>
                  <a:uFillTx/>
                  <a:latin typeface="Open Sans Bold"/>
                  <a:ea typeface="+mn-ea"/>
                  <a:cs typeface="+mn-cs"/>
                </a:rPr>
                <a:t>0</a:t>
              </a:r>
              <a:r>
                <a:rPr kumimoji="0" lang="en-US" altLang="zh-TW" sz="1475" b="1" i="0" u="none" strike="noStrike" kern="1200" cap="none" spc="0" normalizeH="0" baseline="0" noProof="0" dirty="0">
                  <a:ln>
                    <a:noFill/>
                  </a:ln>
                  <a:solidFill>
                    <a:srgbClr val="0D776C"/>
                  </a:solidFill>
                  <a:effectLst/>
                  <a:uLnTx/>
                  <a:uFillTx/>
                  <a:latin typeface="Open Sans Bold"/>
                  <a:ea typeface="+mn-ea"/>
                  <a:cs typeface="+mn-cs"/>
                </a:rPr>
                <a:t>2</a:t>
              </a:r>
              <a:endParaRPr kumimoji="0" lang="en-US" sz="1475" b="1" i="0" u="none" strike="noStrike" kern="1200" cap="none" spc="0" normalizeH="0" baseline="0" noProof="0" dirty="0">
                <a:ln>
                  <a:noFill/>
                </a:ln>
                <a:solidFill>
                  <a:srgbClr val="0D776C"/>
                </a:solidFill>
                <a:effectLst/>
                <a:uLnTx/>
                <a:uFillTx/>
                <a:latin typeface="Open Sans Bold"/>
                <a:ea typeface="+mn-ea"/>
                <a:cs typeface="+mn-cs"/>
              </a:endParaRPr>
            </a:p>
          </p:txBody>
        </p:sp>
      </p:grpSp>
      <p:sp>
        <p:nvSpPr>
          <p:cNvPr id="3" name="Bent Arrow 2"/>
          <p:cNvSpPr/>
          <p:nvPr/>
        </p:nvSpPr>
        <p:spPr bwMode="auto">
          <a:xfrm rot="10800000">
            <a:off x="10088190" y="2677677"/>
            <a:ext cx="648000" cy="648000"/>
          </a:xfrm>
          <a:prstGeom prst="bentArrow">
            <a:avLst>
              <a:gd name="adj1" fmla="val 25000"/>
              <a:gd name="adj2" fmla="val 22699"/>
              <a:gd name="adj3" fmla="val 25000"/>
              <a:gd name="adj4" fmla="val 43750"/>
            </a:avLst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C99FF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9" name="標題 1">
            <a:extLst>
              <a:ext uri="{FF2B5EF4-FFF2-40B4-BE49-F238E27FC236}">
                <a16:creationId xmlns:a16="http://schemas.microsoft.com/office/drawing/2014/main" id="{245CBE0A-1D4F-49DE-A763-00455A88EEDC}"/>
              </a:ext>
            </a:extLst>
          </p:cNvPr>
          <p:cNvSpPr txBox="1">
            <a:spLocks/>
          </p:cNvSpPr>
          <p:nvPr/>
        </p:nvSpPr>
        <p:spPr>
          <a:xfrm>
            <a:off x="2079441" y="236339"/>
            <a:ext cx="95504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zh-TW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609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如何啟動從「統一登入系統」登入「網上校管系統」的設定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74" y="1643287"/>
            <a:ext cx="6337459" cy="1473518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8622690" y="3451100"/>
            <a:ext cx="289125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MSA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應為每位現行使用「網上校管系統」的教職員分配「網上校管系統」連結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。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444" y="2744759"/>
            <a:ext cx="1028975" cy="2984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29" y="3230412"/>
            <a:ext cx="7246620" cy="316611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000" y="4612119"/>
            <a:ext cx="767741" cy="3908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639" y="4066653"/>
            <a:ext cx="767741" cy="3908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767" y="1540154"/>
            <a:ext cx="2773017" cy="590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Bent Arrow 17"/>
          <p:cNvSpPr/>
          <p:nvPr/>
        </p:nvSpPr>
        <p:spPr bwMode="auto">
          <a:xfrm rot="5400000">
            <a:off x="6663741" y="2075327"/>
            <a:ext cx="648000" cy="648000"/>
          </a:xfrm>
          <a:prstGeom prst="bentArrow">
            <a:avLst>
              <a:gd name="adj1" fmla="val 25000"/>
              <a:gd name="adj2" fmla="val 21165"/>
              <a:gd name="adj3" fmla="val 25000"/>
              <a:gd name="adj4" fmla="val 43750"/>
            </a:avLst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C99FF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新細明體" pitchFamily="18" charset="-120"/>
              <a:cs typeface="+mn-cs"/>
            </a:endParaRPr>
          </a:p>
        </p:txBody>
      </p:sp>
      <p:grpSp>
        <p:nvGrpSpPr>
          <p:cNvPr id="22" name="Group 32">
            <a:extLst>
              <a:ext uri="{FF2B5EF4-FFF2-40B4-BE49-F238E27FC236}">
                <a16:creationId xmlns:a16="http://schemas.microsoft.com/office/drawing/2014/main" id="{28A9758C-080B-40AD-90A8-2B3EC4D09EFB}"/>
              </a:ext>
            </a:extLst>
          </p:cNvPr>
          <p:cNvGrpSpPr/>
          <p:nvPr/>
        </p:nvGrpSpPr>
        <p:grpSpPr>
          <a:xfrm>
            <a:off x="8783244" y="2599373"/>
            <a:ext cx="586032" cy="589246"/>
            <a:chOff x="10955067" y="4166768"/>
            <a:chExt cx="879048" cy="883869"/>
          </a:xfrm>
          <a:solidFill>
            <a:srgbClr val="CCCCFF"/>
          </a:solidFill>
          <a:effectLst>
            <a:glow rad="228600">
              <a:srgbClr val="9966FF">
                <a:alpha val="40000"/>
              </a:srgbClr>
            </a:glow>
          </a:effectLst>
        </p:grpSpPr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EDC0641-235A-4FA5-BFB7-C78BFBC6CF5B}"/>
                </a:ext>
              </a:extLst>
            </p:cNvPr>
            <p:cNvSpPr/>
            <p:nvPr/>
          </p:nvSpPr>
          <p:spPr>
            <a:xfrm>
              <a:off x="10955067" y="4166768"/>
              <a:ext cx="879048" cy="883869"/>
            </a:xfrm>
            <a:prstGeom prst="flowChartConnector">
              <a:avLst/>
            </a:prstGeom>
            <a:grpFill/>
          </p:spPr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B75DE31D-4642-4637-95AE-81E062FB2DDF}"/>
                </a:ext>
              </a:extLst>
            </p:cNvPr>
            <p:cNvSpPr txBox="1"/>
            <p:nvPr/>
          </p:nvSpPr>
          <p:spPr>
            <a:xfrm>
              <a:off x="11118525" y="4403884"/>
              <a:ext cx="552131" cy="37087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06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5" b="1" i="0" u="none" strike="noStrike" kern="1200" cap="none" spc="0" normalizeH="0" baseline="0" noProof="0" dirty="0">
                  <a:ln>
                    <a:noFill/>
                  </a:ln>
                  <a:solidFill>
                    <a:srgbClr val="0D776C"/>
                  </a:solidFill>
                  <a:effectLst/>
                  <a:uLnTx/>
                  <a:uFillTx/>
                  <a:latin typeface="Open Sans Bold"/>
                  <a:ea typeface="+mn-ea"/>
                  <a:cs typeface="+mn-cs"/>
                </a:rPr>
                <a:t>0</a:t>
              </a:r>
              <a:r>
                <a:rPr kumimoji="0" lang="en-US" altLang="zh-TW" sz="1475" b="1" i="0" u="none" strike="noStrike" kern="1200" cap="none" spc="0" normalizeH="0" baseline="0" noProof="0" dirty="0">
                  <a:ln>
                    <a:noFill/>
                  </a:ln>
                  <a:solidFill>
                    <a:srgbClr val="0D776C"/>
                  </a:solidFill>
                  <a:effectLst/>
                  <a:uLnTx/>
                  <a:uFillTx/>
                  <a:latin typeface="Open Sans Bold"/>
                  <a:ea typeface="+mn-ea"/>
                  <a:cs typeface="+mn-cs"/>
                </a:rPr>
                <a:t>3</a:t>
              </a:r>
              <a:endParaRPr kumimoji="0" lang="en-US" sz="1475" b="1" i="0" u="none" strike="noStrike" kern="1200" cap="none" spc="0" normalizeH="0" baseline="0" noProof="0" dirty="0">
                <a:ln>
                  <a:noFill/>
                </a:ln>
                <a:solidFill>
                  <a:srgbClr val="0D776C"/>
                </a:solidFill>
                <a:effectLst/>
                <a:uLnTx/>
                <a:uFillTx/>
                <a:latin typeface="Open Sans Bold"/>
                <a:ea typeface="+mn-ea"/>
                <a:cs typeface="+mn-cs"/>
              </a:endParaRPr>
            </a:p>
          </p:txBody>
        </p:sp>
      </p:grpSp>
      <p:sp>
        <p:nvSpPr>
          <p:cNvPr id="16" name="標題 1">
            <a:extLst>
              <a:ext uri="{FF2B5EF4-FFF2-40B4-BE49-F238E27FC236}">
                <a16:creationId xmlns:a16="http://schemas.microsoft.com/office/drawing/2014/main" id="{245CBE0A-1D4F-49DE-A763-00455A88EEDC}"/>
              </a:ext>
            </a:extLst>
          </p:cNvPr>
          <p:cNvSpPr txBox="1">
            <a:spLocks/>
          </p:cNvSpPr>
          <p:nvPr/>
        </p:nvSpPr>
        <p:spPr>
          <a:xfrm>
            <a:off x="2079441" y="236339"/>
            <a:ext cx="95504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zh-TW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609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如何啟動從「統一登入系統」登入「網上校管系統」的設定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7449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8713895" y="3355911"/>
            <a:ext cx="237235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最後，請所有學校用戶使用「統一登入系統」登入一次「網上校管系統」。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730"/>
          <a:stretch/>
        </p:blipFill>
        <p:spPr>
          <a:xfrm>
            <a:off x="755368" y="1520244"/>
            <a:ext cx="5994400" cy="18356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976" y="3845158"/>
            <a:ext cx="7254240" cy="184082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68" y="2592661"/>
            <a:ext cx="3156232" cy="836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403" y="1361232"/>
            <a:ext cx="2773017" cy="590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7" name="Group 32">
            <a:extLst>
              <a:ext uri="{FF2B5EF4-FFF2-40B4-BE49-F238E27FC236}">
                <a16:creationId xmlns:a16="http://schemas.microsoft.com/office/drawing/2014/main" id="{28A9758C-080B-40AD-90A8-2B3EC4D09EFB}"/>
              </a:ext>
            </a:extLst>
          </p:cNvPr>
          <p:cNvGrpSpPr/>
          <p:nvPr/>
        </p:nvGrpSpPr>
        <p:grpSpPr>
          <a:xfrm>
            <a:off x="8713895" y="2603847"/>
            <a:ext cx="586032" cy="589246"/>
            <a:chOff x="10955066" y="4166770"/>
            <a:chExt cx="879048" cy="883869"/>
          </a:xfrm>
          <a:solidFill>
            <a:srgbClr val="CCCCFF"/>
          </a:solidFill>
          <a:effectLst>
            <a:glow rad="228600">
              <a:srgbClr val="9966FF">
                <a:alpha val="40000"/>
              </a:srgbClr>
            </a:glow>
          </a:effectLst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DC0641-235A-4FA5-BFB7-C78BFBC6CF5B}"/>
                </a:ext>
              </a:extLst>
            </p:cNvPr>
            <p:cNvSpPr/>
            <p:nvPr/>
          </p:nvSpPr>
          <p:spPr>
            <a:xfrm>
              <a:off x="10955066" y="4166770"/>
              <a:ext cx="879048" cy="883869"/>
            </a:xfrm>
            <a:prstGeom prst="flowChartConnector">
              <a:avLst/>
            </a:prstGeom>
            <a:grpFill/>
          </p:spPr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B75DE31D-4642-4637-95AE-81E062FB2DDF}"/>
                </a:ext>
              </a:extLst>
            </p:cNvPr>
            <p:cNvSpPr txBox="1"/>
            <p:nvPr/>
          </p:nvSpPr>
          <p:spPr>
            <a:xfrm>
              <a:off x="11118525" y="4403884"/>
              <a:ext cx="552131" cy="37087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06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75" b="1" i="0" u="none" strike="noStrike" kern="1200" cap="none" spc="0" normalizeH="0" baseline="0" noProof="0" dirty="0">
                  <a:ln>
                    <a:noFill/>
                  </a:ln>
                  <a:solidFill>
                    <a:srgbClr val="0D776C"/>
                  </a:solidFill>
                  <a:effectLst/>
                  <a:uLnTx/>
                  <a:uFillTx/>
                  <a:latin typeface="Open Sans Bold"/>
                  <a:ea typeface="+mn-ea"/>
                  <a:cs typeface="+mn-cs"/>
                </a:rPr>
                <a:t>04</a:t>
              </a:r>
              <a:endParaRPr kumimoji="0" lang="en-US" sz="1475" b="1" i="0" u="none" strike="noStrike" kern="1200" cap="none" spc="0" normalizeH="0" baseline="0" noProof="0" dirty="0">
                <a:ln>
                  <a:noFill/>
                </a:ln>
                <a:solidFill>
                  <a:srgbClr val="0D776C"/>
                </a:solidFill>
                <a:effectLst/>
                <a:uLnTx/>
                <a:uFillTx/>
                <a:latin typeface="Open Sans Bold"/>
                <a:ea typeface="+mn-ea"/>
                <a:cs typeface="+mn-cs"/>
              </a:endParaRPr>
            </a:p>
          </p:txBody>
        </p:sp>
      </p:grpSp>
      <p:sp>
        <p:nvSpPr>
          <p:cNvPr id="24" name="Bent Arrow 23"/>
          <p:cNvSpPr/>
          <p:nvPr/>
        </p:nvSpPr>
        <p:spPr bwMode="auto">
          <a:xfrm rot="5400000">
            <a:off x="6854641" y="2866327"/>
            <a:ext cx="648000" cy="648000"/>
          </a:xfrm>
          <a:prstGeom prst="bentArrow">
            <a:avLst>
              <a:gd name="adj1" fmla="val 25000"/>
              <a:gd name="adj2" fmla="val 22699"/>
              <a:gd name="adj3" fmla="val 25000"/>
              <a:gd name="adj4" fmla="val 43750"/>
            </a:avLst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C99FF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245CBE0A-1D4F-49DE-A763-00455A88EEDC}"/>
              </a:ext>
            </a:extLst>
          </p:cNvPr>
          <p:cNvSpPr txBox="1">
            <a:spLocks/>
          </p:cNvSpPr>
          <p:nvPr/>
        </p:nvSpPr>
        <p:spPr>
          <a:xfrm>
            <a:off x="2079441" y="236339"/>
            <a:ext cx="95504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zh-TW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609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如何啟動從「統一登入系統」登入「網上校管系統」的設定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2008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560" y="1830452"/>
            <a:ext cx="7254240" cy="1840828"/>
          </a:xfrm>
          <a:prstGeom prst="rect">
            <a:avLst/>
          </a:prstGeom>
        </p:spPr>
      </p:pic>
      <p:sp>
        <p:nvSpPr>
          <p:cNvPr id="33" name="TextBox 21"/>
          <p:cNvSpPr txBox="1"/>
          <p:nvPr/>
        </p:nvSpPr>
        <p:spPr>
          <a:xfrm>
            <a:off x="2299841" y="5363210"/>
            <a:ext cx="93299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如用戶是首次以此方式登入，過程中用戶須輸入一次「網上校管系統」原有的用戶名稱及密碼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，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以進行一次性連結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。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709" y="2524074"/>
            <a:ext cx="3043769" cy="8933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54" y="1124666"/>
            <a:ext cx="2773017" cy="590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942" y="4011162"/>
            <a:ext cx="1866900" cy="990600"/>
          </a:xfrm>
          <a:prstGeom prst="rect">
            <a:avLst/>
          </a:prstGeom>
        </p:spPr>
      </p:pic>
      <p:sp>
        <p:nvSpPr>
          <p:cNvPr id="19" name="Bent Arrow 18"/>
          <p:cNvSpPr/>
          <p:nvPr/>
        </p:nvSpPr>
        <p:spPr bwMode="auto">
          <a:xfrm rot="16200000" flipH="1">
            <a:off x="2109636" y="2759146"/>
            <a:ext cx="648000" cy="648000"/>
          </a:xfrm>
          <a:prstGeom prst="bentArrow">
            <a:avLst>
              <a:gd name="adj1" fmla="val 25000"/>
              <a:gd name="adj2" fmla="val 21165"/>
              <a:gd name="adj3" fmla="val 25000"/>
              <a:gd name="adj4" fmla="val 43750"/>
            </a:avLst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C99FF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新細明體" pitchFamily="18" charset="-120"/>
              <a:cs typeface="+mn-cs"/>
            </a:endParaRPr>
          </a:p>
        </p:txBody>
      </p:sp>
      <p:grpSp>
        <p:nvGrpSpPr>
          <p:cNvPr id="20" name="Group 32">
            <a:extLst>
              <a:ext uri="{FF2B5EF4-FFF2-40B4-BE49-F238E27FC236}">
                <a16:creationId xmlns:a16="http://schemas.microsoft.com/office/drawing/2014/main" id="{28A9758C-080B-40AD-90A8-2B3EC4D09EFB}"/>
              </a:ext>
            </a:extLst>
          </p:cNvPr>
          <p:cNvGrpSpPr/>
          <p:nvPr/>
        </p:nvGrpSpPr>
        <p:grpSpPr>
          <a:xfrm>
            <a:off x="1493409" y="5415445"/>
            <a:ext cx="586032" cy="589246"/>
            <a:chOff x="10955066" y="4166770"/>
            <a:chExt cx="879048" cy="883869"/>
          </a:xfrm>
          <a:solidFill>
            <a:srgbClr val="CCCCFF"/>
          </a:solidFill>
          <a:effectLst>
            <a:glow rad="228600">
              <a:srgbClr val="9966FF">
                <a:alpha val="40000"/>
              </a:srgbClr>
            </a:glow>
          </a:effectLst>
        </p:grpSpPr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6EDC0641-235A-4FA5-BFB7-C78BFBC6CF5B}"/>
                </a:ext>
              </a:extLst>
            </p:cNvPr>
            <p:cNvSpPr/>
            <p:nvPr/>
          </p:nvSpPr>
          <p:spPr>
            <a:xfrm>
              <a:off x="10955066" y="4166770"/>
              <a:ext cx="879048" cy="883869"/>
            </a:xfrm>
            <a:prstGeom prst="flowChartConnector">
              <a:avLst/>
            </a:prstGeom>
            <a:grpFill/>
          </p:spPr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B75DE31D-4642-4637-95AE-81E062FB2DDF}"/>
                </a:ext>
              </a:extLst>
            </p:cNvPr>
            <p:cNvSpPr txBox="1"/>
            <p:nvPr/>
          </p:nvSpPr>
          <p:spPr>
            <a:xfrm>
              <a:off x="11118525" y="4403884"/>
              <a:ext cx="552131" cy="37087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06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75" b="1" i="0" u="none" strike="noStrike" kern="1200" cap="none" spc="0" normalizeH="0" baseline="0" noProof="0" dirty="0">
                  <a:ln>
                    <a:noFill/>
                  </a:ln>
                  <a:solidFill>
                    <a:srgbClr val="0D776C"/>
                  </a:solidFill>
                  <a:effectLst/>
                  <a:uLnTx/>
                  <a:uFillTx/>
                  <a:latin typeface="Open Sans Bold"/>
                  <a:ea typeface="+mn-ea"/>
                  <a:cs typeface="+mn-cs"/>
                </a:rPr>
                <a:t>05</a:t>
              </a:r>
              <a:endParaRPr kumimoji="0" lang="en-US" sz="1475" b="1" i="0" u="none" strike="noStrike" kern="1200" cap="none" spc="0" normalizeH="0" baseline="0" noProof="0" dirty="0">
                <a:ln>
                  <a:noFill/>
                </a:ln>
                <a:solidFill>
                  <a:srgbClr val="0D776C"/>
                </a:solidFill>
                <a:effectLst/>
                <a:uLnTx/>
                <a:uFillTx/>
                <a:latin typeface="Open Sans Bold"/>
                <a:ea typeface="+mn-ea"/>
                <a:cs typeface="+mn-cs"/>
              </a:endParaRPr>
            </a:p>
          </p:txBody>
        </p:sp>
      </p:grpSp>
      <p:sp>
        <p:nvSpPr>
          <p:cNvPr id="13" name="標題 1">
            <a:extLst>
              <a:ext uri="{FF2B5EF4-FFF2-40B4-BE49-F238E27FC236}">
                <a16:creationId xmlns:a16="http://schemas.microsoft.com/office/drawing/2014/main" id="{245CBE0A-1D4F-49DE-A763-00455A88EEDC}"/>
              </a:ext>
            </a:extLst>
          </p:cNvPr>
          <p:cNvSpPr txBox="1">
            <a:spLocks/>
          </p:cNvSpPr>
          <p:nvPr/>
        </p:nvSpPr>
        <p:spPr>
          <a:xfrm>
            <a:off x="2079441" y="236339"/>
            <a:ext cx="95504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zh-TW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609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如何啟動從「統一登入系統」登入「網上校管系統」的設定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96FC2ABA-E9F2-4A46-ADEC-D1115D12858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82" y="3807461"/>
            <a:ext cx="6012096" cy="13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82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9002" y="1770238"/>
            <a:ext cx="7254240" cy="1840828"/>
          </a:xfrm>
          <a:prstGeom prst="rect">
            <a:avLst/>
          </a:prstGeom>
        </p:spPr>
      </p:pic>
      <p:sp>
        <p:nvSpPr>
          <p:cNvPr id="33" name="TextBox 21"/>
          <p:cNvSpPr txBox="1"/>
          <p:nvPr/>
        </p:nvSpPr>
        <p:spPr>
          <a:xfrm>
            <a:off x="2299841" y="5363210"/>
            <a:ext cx="913015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如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未完成步驟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在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「</a:t>
            </a:r>
            <a:r>
              <a:rPr kumimoji="0" lang="zh-HK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系統保安＞設定＞系統設定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」</a:t>
            </a:r>
            <a:r>
              <a:rPr kumimoji="0" lang="zh-HK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的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「</a:t>
            </a:r>
            <a:r>
              <a:rPr kumimoji="0" lang="zh-HK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一般設定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」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，選擇 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「</a:t>
            </a:r>
            <a:r>
              <a:rPr kumimoji="0" lang="zh-HK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啟動容許從統一登入系統登入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」</a:t>
            </a:r>
            <a:r>
              <a:rPr kumimoji="0" lang="zh-HK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的選項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，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網上校管系統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就未能以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「統一登入系統」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登入。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872" y="2549046"/>
            <a:ext cx="3043769" cy="8933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54" y="1124666"/>
            <a:ext cx="2773017" cy="590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247" y="3969236"/>
            <a:ext cx="1866900" cy="990600"/>
          </a:xfrm>
          <a:prstGeom prst="rect">
            <a:avLst/>
          </a:prstGeom>
        </p:spPr>
      </p:pic>
      <p:grpSp>
        <p:nvGrpSpPr>
          <p:cNvPr id="18" name="Group 32">
            <a:extLst>
              <a:ext uri="{FF2B5EF4-FFF2-40B4-BE49-F238E27FC236}">
                <a16:creationId xmlns:a16="http://schemas.microsoft.com/office/drawing/2014/main" id="{28A9758C-080B-40AD-90A8-2B3EC4D09EFB}"/>
              </a:ext>
            </a:extLst>
          </p:cNvPr>
          <p:cNvGrpSpPr/>
          <p:nvPr/>
        </p:nvGrpSpPr>
        <p:grpSpPr>
          <a:xfrm>
            <a:off x="1493409" y="5415445"/>
            <a:ext cx="586032" cy="589246"/>
            <a:chOff x="10955066" y="4166770"/>
            <a:chExt cx="879048" cy="883869"/>
          </a:xfrm>
          <a:solidFill>
            <a:srgbClr val="CCCCFF"/>
          </a:solidFill>
          <a:effectLst>
            <a:glow rad="228600">
              <a:srgbClr val="9966FF">
                <a:alpha val="40000"/>
              </a:srgbClr>
            </a:glow>
          </a:effectLst>
        </p:grpSpPr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EDC0641-235A-4FA5-BFB7-C78BFBC6CF5B}"/>
                </a:ext>
              </a:extLst>
            </p:cNvPr>
            <p:cNvSpPr/>
            <p:nvPr/>
          </p:nvSpPr>
          <p:spPr>
            <a:xfrm>
              <a:off x="10955066" y="4166770"/>
              <a:ext cx="879048" cy="883869"/>
            </a:xfrm>
            <a:prstGeom prst="flowChartConnector">
              <a:avLst/>
            </a:prstGeom>
            <a:grpFill/>
          </p:spPr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B75DE31D-4642-4637-95AE-81E062FB2DDF}"/>
                </a:ext>
              </a:extLst>
            </p:cNvPr>
            <p:cNvSpPr txBox="1"/>
            <p:nvPr/>
          </p:nvSpPr>
          <p:spPr>
            <a:xfrm>
              <a:off x="11118525" y="4403884"/>
              <a:ext cx="552131" cy="37087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06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75" b="1" i="0" u="none" strike="noStrike" kern="1200" cap="none" spc="0" normalizeH="0" baseline="0" noProof="0" dirty="0">
                  <a:ln>
                    <a:noFill/>
                  </a:ln>
                  <a:solidFill>
                    <a:srgbClr val="0D776C"/>
                  </a:solidFill>
                  <a:effectLst/>
                  <a:uLnTx/>
                  <a:uFillTx/>
                  <a:latin typeface="Open Sans Bold"/>
                  <a:ea typeface="+mn-ea"/>
                  <a:cs typeface="+mn-cs"/>
                </a:rPr>
                <a:t>06</a:t>
              </a:r>
              <a:endParaRPr kumimoji="0" lang="en-US" sz="1475" b="1" i="0" u="none" strike="noStrike" kern="1200" cap="none" spc="0" normalizeH="0" baseline="0" noProof="0" dirty="0">
                <a:ln>
                  <a:noFill/>
                </a:ln>
                <a:solidFill>
                  <a:srgbClr val="0D776C"/>
                </a:solidFill>
                <a:effectLst/>
                <a:uLnTx/>
                <a:uFillTx/>
                <a:latin typeface="Open Sans Bold"/>
                <a:ea typeface="+mn-ea"/>
                <a:cs typeface="+mn-cs"/>
              </a:endParaRPr>
            </a:p>
          </p:txBody>
        </p:sp>
      </p:grpSp>
      <p:sp>
        <p:nvSpPr>
          <p:cNvPr id="21" name="Bent Arrow 20"/>
          <p:cNvSpPr/>
          <p:nvPr/>
        </p:nvSpPr>
        <p:spPr bwMode="auto">
          <a:xfrm rot="16200000" flipH="1">
            <a:off x="1602382" y="2952640"/>
            <a:ext cx="648000" cy="648000"/>
          </a:xfrm>
          <a:prstGeom prst="bentArrow">
            <a:avLst>
              <a:gd name="adj1" fmla="val 25000"/>
              <a:gd name="adj2" fmla="val 21165"/>
              <a:gd name="adj3" fmla="val 25000"/>
              <a:gd name="adj4" fmla="val 43750"/>
            </a:avLst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C99FF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245CBE0A-1D4F-49DE-A763-00455A88EEDC}"/>
              </a:ext>
            </a:extLst>
          </p:cNvPr>
          <p:cNvSpPr txBox="1">
            <a:spLocks/>
          </p:cNvSpPr>
          <p:nvPr/>
        </p:nvSpPr>
        <p:spPr>
          <a:xfrm>
            <a:off x="2079441" y="236339"/>
            <a:ext cx="95504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zh-TW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609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如何啟動從「統一登入系統」登入「網上校管系統」的設定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1B5696F6-61D3-4FFE-B96C-335F660704F8}"/>
              </a:ext>
            </a:extLst>
          </p:cNvPr>
          <p:cNvGrpSpPr/>
          <p:nvPr/>
        </p:nvGrpSpPr>
        <p:grpSpPr>
          <a:xfrm>
            <a:off x="1296477" y="4011130"/>
            <a:ext cx="4857188" cy="837359"/>
            <a:chOff x="1296477" y="4011130"/>
            <a:chExt cx="4857188" cy="837359"/>
          </a:xfrm>
        </p:grpSpPr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5361B8F6-FFF0-4EFE-AE75-9F92E97F99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260" t="-13793" r="-1276" b="1470"/>
            <a:stretch/>
          </p:blipFill>
          <p:spPr bwMode="auto">
            <a:xfrm>
              <a:off x="1296477" y="4011130"/>
              <a:ext cx="4857188" cy="83735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76A6BD49-98B8-4A83-9172-D64352C4144B}"/>
                </a:ext>
              </a:extLst>
            </p:cNvPr>
            <p:cNvSpPr/>
            <p:nvPr/>
          </p:nvSpPr>
          <p:spPr>
            <a:xfrm>
              <a:off x="1296477" y="4058756"/>
              <a:ext cx="1933575" cy="5048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3322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7481511" y="4986405"/>
            <a:ext cx="371989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如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步驟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能夠順利完成，用戶下一次使用時，就能以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「統一登入系統」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直接登入</a:t>
            </a:r>
            <a:r>
              <a:rPr kumimoji="0" lang="zh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網上校管系統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。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730"/>
          <a:stretch/>
        </p:blipFill>
        <p:spPr>
          <a:xfrm>
            <a:off x="478904" y="2219052"/>
            <a:ext cx="5035296" cy="15419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315" y="3945077"/>
            <a:ext cx="5440680" cy="13805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05" y="3056763"/>
            <a:ext cx="2771587" cy="836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706" y="1455983"/>
            <a:ext cx="2773017" cy="590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7" name="Group 32">
            <a:extLst>
              <a:ext uri="{FF2B5EF4-FFF2-40B4-BE49-F238E27FC236}">
                <a16:creationId xmlns:a16="http://schemas.microsoft.com/office/drawing/2014/main" id="{28A9758C-080B-40AD-90A8-2B3EC4D09EFB}"/>
              </a:ext>
            </a:extLst>
          </p:cNvPr>
          <p:cNvGrpSpPr/>
          <p:nvPr/>
        </p:nvGrpSpPr>
        <p:grpSpPr>
          <a:xfrm>
            <a:off x="6739389" y="5152641"/>
            <a:ext cx="586032" cy="589246"/>
            <a:chOff x="10955061" y="4166772"/>
            <a:chExt cx="879048" cy="883869"/>
          </a:xfrm>
          <a:solidFill>
            <a:srgbClr val="CCCCFF"/>
          </a:solidFill>
          <a:effectLst>
            <a:glow rad="228600">
              <a:srgbClr val="9966FF">
                <a:alpha val="40000"/>
              </a:srgbClr>
            </a:glow>
          </a:effectLst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DC0641-235A-4FA5-BFB7-C78BFBC6CF5B}"/>
                </a:ext>
              </a:extLst>
            </p:cNvPr>
            <p:cNvSpPr/>
            <p:nvPr/>
          </p:nvSpPr>
          <p:spPr>
            <a:xfrm>
              <a:off x="10955061" y="4166772"/>
              <a:ext cx="879048" cy="883869"/>
            </a:xfrm>
            <a:prstGeom prst="flowChartConnector">
              <a:avLst/>
            </a:prstGeom>
            <a:grpFill/>
          </p:spPr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B75DE31D-4642-4637-95AE-81E062FB2DDF}"/>
                </a:ext>
              </a:extLst>
            </p:cNvPr>
            <p:cNvSpPr txBox="1"/>
            <p:nvPr/>
          </p:nvSpPr>
          <p:spPr>
            <a:xfrm>
              <a:off x="11118525" y="4403884"/>
              <a:ext cx="552131" cy="37087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06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75" b="1" i="0" u="none" strike="noStrike" kern="1200" cap="none" spc="0" normalizeH="0" baseline="0" noProof="0" dirty="0">
                  <a:ln>
                    <a:noFill/>
                  </a:ln>
                  <a:solidFill>
                    <a:srgbClr val="0D776C"/>
                  </a:solidFill>
                  <a:effectLst/>
                  <a:uLnTx/>
                  <a:uFillTx/>
                  <a:latin typeface="Open Sans Bold"/>
                  <a:ea typeface="+mn-ea"/>
                  <a:cs typeface="+mn-cs"/>
                </a:rPr>
                <a:t>07</a:t>
              </a:r>
              <a:endParaRPr kumimoji="0" lang="en-US" sz="1475" b="1" i="0" u="none" strike="noStrike" kern="1200" cap="none" spc="0" normalizeH="0" baseline="0" noProof="0" dirty="0">
                <a:ln>
                  <a:noFill/>
                </a:ln>
                <a:solidFill>
                  <a:srgbClr val="0D776C"/>
                </a:solidFill>
                <a:effectLst/>
                <a:uLnTx/>
                <a:uFillTx/>
                <a:latin typeface="Open Sans Bold"/>
                <a:ea typeface="+mn-ea"/>
                <a:cs typeface="+mn-cs"/>
              </a:endParaRPr>
            </a:p>
          </p:txBody>
        </p:sp>
      </p:grpSp>
      <p:sp>
        <p:nvSpPr>
          <p:cNvPr id="24" name="Bent Arrow 23"/>
          <p:cNvSpPr/>
          <p:nvPr/>
        </p:nvSpPr>
        <p:spPr bwMode="auto">
          <a:xfrm rot="10800000" flipH="1">
            <a:off x="230418" y="4123235"/>
            <a:ext cx="648000" cy="648000"/>
          </a:xfrm>
          <a:prstGeom prst="bentArrow">
            <a:avLst>
              <a:gd name="adj1" fmla="val 25000"/>
              <a:gd name="adj2" fmla="val 22699"/>
              <a:gd name="adj3" fmla="val 25000"/>
              <a:gd name="adj4" fmla="val 43750"/>
            </a:avLst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C99FF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701" y="3995530"/>
            <a:ext cx="1942633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214" y="4372386"/>
            <a:ext cx="2407485" cy="836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384"/>
          <a:stretch/>
        </p:blipFill>
        <p:spPr>
          <a:xfrm>
            <a:off x="6632892" y="1329148"/>
            <a:ext cx="4848225" cy="2666382"/>
          </a:xfrm>
          <a:prstGeom prst="rect">
            <a:avLst/>
          </a:prstGeom>
        </p:spPr>
      </p:pic>
      <p:sp>
        <p:nvSpPr>
          <p:cNvPr id="16" name="Bent Arrow 15"/>
          <p:cNvSpPr/>
          <p:nvPr/>
        </p:nvSpPr>
        <p:spPr bwMode="auto">
          <a:xfrm rot="10800000" flipH="1" flipV="1">
            <a:off x="5771226" y="2854669"/>
            <a:ext cx="648000" cy="648000"/>
          </a:xfrm>
          <a:prstGeom prst="bentArrow">
            <a:avLst>
              <a:gd name="adj1" fmla="val 25000"/>
              <a:gd name="adj2" fmla="val 22699"/>
              <a:gd name="adj3" fmla="val 25000"/>
              <a:gd name="adj4" fmla="val 43750"/>
            </a:avLst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C99FF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9" name="標題 1">
            <a:extLst>
              <a:ext uri="{FF2B5EF4-FFF2-40B4-BE49-F238E27FC236}">
                <a16:creationId xmlns:a16="http://schemas.microsoft.com/office/drawing/2014/main" id="{245CBE0A-1D4F-49DE-A763-00455A88EEDC}"/>
              </a:ext>
            </a:extLst>
          </p:cNvPr>
          <p:cNvSpPr txBox="1">
            <a:spLocks/>
          </p:cNvSpPr>
          <p:nvPr/>
        </p:nvSpPr>
        <p:spPr>
          <a:xfrm>
            <a:off x="2079441" y="236339"/>
            <a:ext cx="95504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zh-TW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609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如何啟動從「統一登入系統」登入「網上校管系統」的設定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5773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16" grpId="0" animBg="1"/>
    </p:bldLst>
  </p:timing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375</Words>
  <Application>Microsoft Office PowerPoint</Application>
  <PresentationFormat>寬螢幕</PresentationFormat>
  <Paragraphs>28</Paragraphs>
  <Slides>8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20" baseType="lpstr">
      <vt:lpstr>微軟正黑體</vt:lpstr>
      <vt:lpstr>Open Sans Bold</vt:lpstr>
      <vt:lpstr>PMingLiU</vt:lpstr>
      <vt:lpstr>PMingLiU</vt:lpstr>
      <vt:lpstr>Arial</vt:lpstr>
      <vt:lpstr>Calibri</vt:lpstr>
      <vt:lpstr>Cooper Black</vt:lpstr>
      <vt:lpstr>Tahoma</vt:lpstr>
      <vt:lpstr>Times New Roman</vt:lpstr>
      <vt:lpstr>Trebuchet MS</vt:lpstr>
      <vt:lpstr>Wingdings</vt:lpstr>
      <vt:lpstr>佈景主題1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LEUNG, Tsz-kin</dc:creator>
  <cp:lastModifiedBy>MA, Ho-yin Alfred</cp:lastModifiedBy>
  <cp:revision>5</cp:revision>
  <cp:lastPrinted>2024-09-19T07:02:14Z</cp:lastPrinted>
  <dcterms:created xsi:type="dcterms:W3CDTF">2024-09-19T06:47:50Z</dcterms:created>
  <dcterms:modified xsi:type="dcterms:W3CDTF">2024-09-26T03:04:22Z</dcterms:modified>
</cp:coreProperties>
</file>